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9" r:id="rId9"/>
    <p:sldId id="263" r:id="rId10"/>
    <p:sldId id="264" r:id="rId11"/>
    <p:sldId id="287" r:id="rId12"/>
    <p:sldId id="265" r:id="rId13"/>
    <p:sldId id="281" r:id="rId14"/>
    <p:sldId id="266" r:id="rId15"/>
    <p:sldId id="273" r:id="rId16"/>
    <p:sldId id="270" r:id="rId17"/>
    <p:sldId id="282" r:id="rId18"/>
    <p:sldId id="283" r:id="rId19"/>
    <p:sldId id="284" r:id="rId20"/>
    <p:sldId id="285" r:id="rId21"/>
    <p:sldId id="278" r:id="rId22"/>
    <p:sldId id="267" r:id="rId23"/>
    <p:sldId id="268" r:id="rId24"/>
    <p:sldId id="271" r:id="rId25"/>
    <p:sldId id="272" r:id="rId26"/>
    <p:sldId id="274" r:id="rId27"/>
    <p:sldId id="275" r:id="rId28"/>
    <p:sldId id="276" r:id="rId29"/>
    <p:sldId id="277" r:id="rId30"/>
    <p:sldId id="286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29F845-ADA3-49F2-9B87-9839FE307B06}" type="datetimeFigureOut">
              <a:rPr lang="en-CA" smtClean="0"/>
              <a:t>2013-10-29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0D6631-E60C-407A-A862-80552D09D08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20626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FUEL FOR SPORT:  Speed Academy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Jennifer Sygo, M.Sc., RD      Sport Dietitian    jsygo@rogers.com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591E64-F797-4D10-A38A-4558F55B9C3C}" type="slidenum">
              <a:rPr lang="en-US"/>
              <a:pPr/>
              <a:t>30</a:t>
            </a:fld>
            <a:endParaRPr lang="en-US"/>
          </a:p>
        </p:txBody>
      </p:sp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62FB6-3630-46CF-ADB5-E84053DA2831}" type="datetimeFigureOut">
              <a:rPr lang="en-CA" smtClean="0"/>
              <a:t>2013-10-29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847A9-6F6F-455E-B3E1-0A90EB9E08B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14179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62FB6-3630-46CF-ADB5-E84053DA2831}" type="datetimeFigureOut">
              <a:rPr lang="en-CA" smtClean="0"/>
              <a:t>2013-10-29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847A9-6F6F-455E-B3E1-0A90EB9E08B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90782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62FB6-3630-46CF-ADB5-E84053DA2831}" type="datetimeFigureOut">
              <a:rPr lang="en-CA" smtClean="0"/>
              <a:t>2013-10-29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847A9-6F6F-455E-B3E1-0A90EB9E08B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02910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62FB6-3630-46CF-ADB5-E84053DA2831}" type="datetimeFigureOut">
              <a:rPr lang="en-CA" smtClean="0"/>
              <a:t>2013-10-29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847A9-6F6F-455E-B3E1-0A90EB9E08B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16670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62FB6-3630-46CF-ADB5-E84053DA2831}" type="datetimeFigureOut">
              <a:rPr lang="en-CA" smtClean="0"/>
              <a:t>2013-10-29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847A9-6F6F-455E-B3E1-0A90EB9E08B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21180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62FB6-3630-46CF-ADB5-E84053DA2831}" type="datetimeFigureOut">
              <a:rPr lang="en-CA" smtClean="0"/>
              <a:t>2013-10-29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847A9-6F6F-455E-B3E1-0A90EB9E08B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57695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62FB6-3630-46CF-ADB5-E84053DA2831}" type="datetimeFigureOut">
              <a:rPr lang="en-CA" smtClean="0"/>
              <a:t>2013-10-29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847A9-6F6F-455E-B3E1-0A90EB9E08B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4146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62FB6-3630-46CF-ADB5-E84053DA2831}" type="datetimeFigureOut">
              <a:rPr lang="en-CA" smtClean="0"/>
              <a:t>2013-10-29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847A9-6F6F-455E-B3E1-0A90EB9E08B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40748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62FB6-3630-46CF-ADB5-E84053DA2831}" type="datetimeFigureOut">
              <a:rPr lang="en-CA" smtClean="0"/>
              <a:t>2013-10-29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847A9-6F6F-455E-B3E1-0A90EB9E08B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70764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62FB6-3630-46CF-ADB5-E84053DA2831}" type="datetimeFigureOut">
              <a:rPr lang="en-CA" smtClean="0"/>
              <a:t>2013-10-29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847A9-6F6F-455E-B3E1-0A90EB9E08B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46846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62FB6-3630-46CF-ADB5-E84053DA2831}" type="datetimeFigureOut">
              <a:rPr lang="en-CA" smtClean="0"/>
              <a:t>2013-10-29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847A9-6F6F-455E-B3E1-0A90EB9E08B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7227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A62FB6-3630-46CF-ADB5-E84053DA2831}" type="datetimeFigureOut">
              <a:rPr lang="en-CA" smtClean="0"/>
              <a:t>2013-10-29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847A9-6F6F-455E-B3E1-0A90EB9E08B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32937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72978" y="2130425"/>
            <a:ext cx="5263518" cy="1470025"/>
          </a:xfrm>
        </p:spPr>
        <p:txBody>
          <a:bodyPr>
            <a:normAutofit fontScale="90000"/>
          </a:bodyPr>
          <a:lstStyle/>
          <a:p>
            <a:r>
              <a:rPr lang="en-CA" dirty="0" smtClean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FUEL FOR SPORT</a:t>
            </a:r>
            <a:br>
              <a:rPr lang="en-CA" dirty="0" smtClean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CA" dirty="0" smtClean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Eating Well for Elite Gymnastics</a:t>
            </a:r>
            <a:endParaRPr lang="en-CA" dirty="0">
              <a:solidFill>
                <a:srgbClr val="99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72978" y="3886200"/>
            <a:ext cx="5263518" cy="1752600"/>
          </a:xfrm>
        </p:spPr>
        <p:txBody>
          <a:bodyPr>
            <a:normAutofit fontScale="92500"/>
          </a:bodyPr>
          <a:lstStyle/>
          <a:p>
            <a:r>
              <a:rPr lang="en-CA" dirty="0" smtClean="0"/>
              <a:t>Jennifer Sygo, M.Sc., RD</a:t>
            </a:r>
          </a:p>
          <a:p>
            <a:r>
              <a:rPr lang="en-CA" dirty="0" smtClean="0"/>
              <a:t>Cleveland Clinic Canada</a:t>
            </a:r>
          </a:p>
          <a:p>
            <a:r>
              <a:rPr lang="en-CA" dirty="0" smtClean="0"/>
              <a:t>Service Provider, CSIO and CAC</a:t>
            </a:r>
            <a:endParaRPr lang="en-CA" dirty="0"/>
          </a:p>
        </p:txBody>
      </p:sp>
      <p:pic>
        <p:nvPicPr>
          <p:cNvPr id="1026" name="Picture 2" descr="C:\Users\Jenny\AppData\Local\Microsoft\Windows\Temporary Internet Files\Content.IE5\K5WKY4DN\MP900431159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3233427" cy="486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562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Understanding Protein</a:t>
            </a:r>
            <a:endParaRPr lang="en-CA" dirty="0">
              <a:solidFill>
                <a:srgbClr val="99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If carbs are the gas in the tank, protein’s job is to help us feel full</a:t>
            </a:r>
          </a:p>
          <a:p>
            <a:r>
              <a:rPr lang="en-CA" dirty="0" smtClean="0"/>
              <a:t>But just as importantly, it helps you to build and maintain muscle</a:t>
            </a:r>
          </a:p>
          <a:p>
            <a:r>
              <a:rPr lang="en-CA" dirty="0" smtClean="0"/>
              <a:t>Also important for recovery from workouts</a:t>
            </a:r>
          </a:p>
          <a:p>
            <a:endParaRPr lang="en-CA" dirty="0"/>
          </a:p>
        </p:txBody>
      </p:sp>
      <p:pic>
        <p:nvPicPr>
          <p:cNvPr id="5" name="Picture 2" descr="C:\Users\Jenny\AppData\Local\Microsoft\Windows\Temporary Internet Files\Content.IE5\3SQG4YND\MP910221054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90184"/>
            <a:ext cx="2581886" cy="206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482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6" descr="MP900403162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4283075"/>
            <a:ext cx="3848100" cy="257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Eating for Energy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49244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CA" sz="2000" b="1" u="sng" smtClean="0">
                <a:latin typeface="Calibri" pitchFamily="34" charset="0"/>
              </a:rPr>
              <a:t>PROTEIN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CA" sz="2000" b="1" smtClean="0">
                <a:latin typeface="Calibri" pitchFamily="34" charset="0"/>
              </a:rPr>
              <a:t>Lean meats and fish</a:t>
            </a:r>
            <a:r>
              <a:rPr lang="en-CA" sz="2000" smtClean="0">
                <a:latin typeface="Calibri" pitchFamily="34" charset="0"/>
              </a:rPr>
              <a:t> (chicken, turkey, ham, roast beef;  tuna, salmon)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CA" sz="2000" b="1" smtClean="0">
                <a:latin typeface="Calibri" pitchFamily="34" charset="0"/>
              </a:rPr>
              <a:t>Eggs</a:t>
            </a:r>
            <a:r>
              <a:rPr lang="en-CA" sz="2000" smtClean="0">
                <a:latin typeface="Calibri" pitchFamily="34" charset="0"/>
              </a:rPr>
              <a:t> (e.g. hard-boiled or scrambled &amp; in a wrap)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CA" sz="2000" b="1" smtClean="0">
                <a:latin typeface="Calibri" pitchFamily="34" charset="0"/>
              </a:rPr>
              <a:t>Dairy proteins:</a:t>
            </a:r>
            <a:r>
              <a:rPr lang="en-CA" sz="2000" smtClean="0">
                <a:latin typeface="Calibri" pitchFamily="34" charset="0"/>
              </a:rPr>
              <a:t>  milk, yogurt, cottage cheese, cheese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CA" sz="2000" b="1" smtClean="0">
                <a:latin typeface="Calibri" pitchFamily="34" charset="0"/>
              </a:rPr>
              <a:t>Soy protein:</a:t>
            </a:r>
            <a:r>
              <a:rPr lang="en-CA" sz="2000" smtClean="0">
                <a:latin typeface="Calibri" pitchFamily="34" charset="0"/>
              </a:rPr>
              <a:t>  soya beverage, tofu, soy nuts, veggie meats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CA" sz="2000" b="1" smtClean="0">
                <a:latin typeface="Calibri" pitchFamily="34" charset="0"/>
              </a:rPr>
              <a:t>Beans &amp; legumes:</a:t>
            </a:r>
            <a:r>
              <a:rPr lang="en-CA" sz="2000" smtClean="0">
                <a:latin typeface="Calibri" pitchFamily="34" charset="0"/>
              </a:rPr>
              <a:t>  chick peas, lentils, black beans, hummus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CA" sz="2000" b="1" smtClean="0">
                <a:latin typeface="Calibri" pitchFamily="34" charset="0"/>
              </a:rPr>
              <a:t>Nuts &amp; seeds:</a:t>
            </a:r>
            <a:r>
              <a:rPr lang="en-CA" sz="2000" smtClean="0">
                <a:latin typeface="Calibri" pitchFamily="34" charset="0"/>
              </a:rPr>
              <a:t>  almonds, walnuts, sunflower seeds, pumpkin seeds, peanut or almond butter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CA" sz="2000" b="1" smtClean="0">
                <a:latin typeface="Calibri" pitchFamily="34" charset="0"/>
              </a:rPr>
              <a:t>Other:</a:t>
            </a:r>
            <a:r>
              <a:rPr lang="en-CA" sz="2000" smtClean="0">
                <a:latin typeface="Calibri" pitchFamily="34" charset="0"/>
              </a:rPr>
              <a:t>  PowerBar/protein/meal replacement bars;  whey protein powder;  Breakfast-to-Go</a:t>
            </a:r>
          </a:p>
        </p:txBody>
      </p:sp>
      <p:sp>
        <p:nvSpPr>
          <p:cNvPr id="1946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59338" y="1628775"/>
            <a:ext cx="4038600" cy="452596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CA" sz="2000" b="1" u="sng" smtClean="0">
                <a:latin typeface="Calibri" pitchFamily="34" charset="0"/>
              </a:rPr>
              <a:t>CARBOHYDRATES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CA" sz="2000" b="1" smtClean="0">
                <a:latin typeface="Calibri" pitchFamily="34" charset="0"/>
              </a:rPr>
              <a:t>Whole grain cereals</a:t>
            </a:r>
            <a:r>
              <a:rPr lang="en-CA" sz="2000" smtClean="0">
                <a:latin typeface="Calibri" pitchFamily="34" charset="0"/>
              </a:rPr>
              <a:t> (oatmeal, higher fibre cereals, etc.)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CA" sz="2000" b="1" smtClean="0">
                <a:latin typeface="Calibri" pitchFamily="34" charset="0"/>
              </a:rPr>
              <a:t>Whole grain bread products</a:t>
            </a:r>
            <a:r>
              <a:rPr lang="en-CA" sz="2000" smtClean="0">
                <a:latin typeface="Calibri" pitchFamily="34" charset="0"/>
              </a:rPr>
              <a:t> (wrap, bread, pita, bagel)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CA" sz="2000" b="1" smtClean="0">
                <a:latin typeface="Calibri" pitchFamily="34" charset="0"/>
              </a:rPr>
              <a:t>Grain products</a:t>
            </a:r>
            <a:r>
              <a:rPr lang="en-CA" sz="2000" smtClean="0">
                <a:latin typeface="Calibri" pitchFamily="34" charset="0"/>
              </a:rPr>
              <a:t> (brown or wild rice, whole wheat pasta, quinoa, etc.)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CA" sz="2000" b="1" smtClean="0">
                <a:latin typeface="Calibri" pitchFamily="34" charset="0"/>
              </a:rPr>
              <a:t>Starchy vegetables</a:t>
            </a:r>
            <a:r>
              <a:rPr lang="en-CA" sz="2000" smtClean="0">
                <a:latin typeface="Calibri" pitchFamily="34" charset="0"/>
              </a:rPr>
              <a:t> (potato, sweet potato, squash, corn, turnip, etc.)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CA" sz="2000" b="1" smtClean="0">
                <a:latin typeface="Calibri" pitchFamily="34" charset="0"/>
              </a:rPr>
              <a:t>Fruit</a:t>
            </a:r>
            <a:r>
              <a:rPr lang="en-CA" sz="2000" smtClean="0">
                <a:latin typeface="Calibri" pitchFamily="34" charset="0"/>
              </a:rPr>
              <a:t> (preferably fresh or frozen instead of canned or juice)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CA" sz="2000" b="1" smtClean="0">
                <a:latin typeface="Calibri" pitchFamily="34" charset="0"/>
              </a:rPr>
              <a:t>Non-starchy vegetables</a:t>
            </a:r>
            <a:r>
              <a:rPr lang="en-CA" sz="2000" smtClean="0">
                <a:latin typeface="Calibri" pitchFamily="34" charset="0"/>
              </a:rPr>
              <a:t> (any kind)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CA" sz="2000" b="1" smtClean="0">
                <a:latin typeface="Calibri" pitchFamily="34" charset="0"/>
              </a:rPr>
              <a:t>NB:</a:t>
            </a:r>
            <a:r>
              <a:rPr lang="en-CA" sz="2000" smtClean="0">
                <a:latin typeface="Calibri" pitchFamily="34" charset="0"/>
              </a:rPr>
              <a:t>  there are carbohydrates in milk, yogurt, beans and legumes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CA" sz="2000" b="1" smtClean="0">
                <a:latin typeface="Calibri" pitchFamily="34" charset="0"/>
              </a:rPr>
              <a:t>Other:</a:t>
            </a:r>
            <a:r>
              <a:rPr lang="en-CA" sz="2000" smtClean="0">
                <a:latin typeface="Calibri" pitchFamily="34" charset="0"/>
              </a:rPr>
              <a:t>  Granola bars, baked goods, graham crackers, fig newtons, etc.)</a:t>
            </a:r>
          </a:p>
        </p:txBody>
      </p:sp>
    </p:spTree>
    <p:extLst>
      <p:ext uri="{BB962C8B-B14F-4D97-AF65-F5344CB8AC3E}">
        <p14:creationId xmlns:p14="http://schemas.microsoft.com/office/powerpoint/2010/main" val="207803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Meal Timing &amp; Balanced Snacking</a:t>
            </a:r>
            <a:endParaRPr lang="en-CA" dirty="0">
              <a:solidFill>
                <a:srgbClr val="99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For optimal energy, try to:</a:t>
            </a:r>
          </a:p>
          <a:p>
            <a:pPr lvl="1"/>
            <a:r>
              <a:rPr lang="en-CA" dirty="0" smtClean="0"/>
              <a:t>Avoid going longer than 4 hours without eating</a:t>
            </a:r>
          </a:p>
          <a:p>
            <a:pPr lvl="1"/>
            <a:r>
              <a:rPr lang="en-CA" dirty="0" smtClean="0"/>
              <a:t>Combine a source of protein (for fullness) and carbohydrates (for energy) at each meal and snack</a:t>
            </a:r>
          </a:p>
        </p:txBody>
      </p:sp>
      <p:pic>
        <p:nvPicPr>
          <p:cNvPr id="4" name="Picture 5" descr="http://labofedibles.files.wordpress.com/2008/07/chicken-wr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179" y="4005064"/>
            <a:ext cx="3873821" cy="2608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3663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Balanced Snack Ideas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eaLnBrk="1" hangingPunct="1"/>
            <a:r>
              <a:rPr lang="en-US" u="sng" dirty="0" smtClean="0"/>
              <a:t>Yogurt, </a:t>
            </a:r>
            <a:r>
              <a:rPr lang="en-US" dirty="0" smtClean="0"/>
              <a:t>berries, and granola</a:t>
            </a:r>
          </a:p>
          <a:p>
            <a:pPr eaLnBrk="1" hangingPunct="1"/>
            <a:r>
              <a:rPr lang="en-US" dirty="0" smtClean="0">
                <a:solidFill>
                  <a:schemeClr val="accent1"/>
                </a:solidFill>
              </a:rPr>
              <a:t>Smoothie with fruit, </a:t>
            </a:r>
            <a:r>
              <a:rPr lang="en-US" u="sng" dirty="0" smtClean="0">
                <a:solidFill>
                  <a:schemeClr val="accent1"/>
                </a:solidFill>
              </a:rPr>
              <a:t>milk, and yogurt</a:t>
            </a:r>
          </a:p>
          <a:p>
            <a:pPr eaLnBrk="1" hangingPunct="1"/>
            <a:r>
              <a:rPr lang="en-US" u="sng" dirty="0" smtClean="0"/>
              <a:t>Hummus</a:t>
            </a:r>
            <a:r>
              <a:rPr lang="en-US" dirty="0" smtClean="0"/>
              <a:t> and carrot sticks</a:t>
            </a:r>
          </a:p>
          <a:p>
            <a:pPr eaLnBrk="1" hangingPunct="1"/>
            <a:r>
              <a:rPr lang="en-US" dirty="0" smtClean="0">
                <a:solidFill>
                  <a:schemeClr val="accent1"/>
                </a:solidFill>
              </a:rPr>
              <a:t>Hard-boiled </a:t>
            </a:r>
            <a:r>
              <a:rPr lang="en-US" u="sng" dirty="0" smtClean="0">
                <a:solidFill>
                  <a:schemeClr val="accent1"/>
                </a:solidFill>
              </a:rPr>
              <a:t>egg</a:t>
            </a:r>
            <a:r>
              <a:rPr lang="en-US" dirty="0" smtClean="0">
                <a:solidFill>
                  <a:schemeClr val="accent1"/>
                </a:solidFill>
              </a:rPr>
              <a:t> and whole grain crackers</a:t>
            </a:r>
          </a:p>
          <a:p>
            <a:pPr eaLnBrk="1" hangingPunct="1"/>
            <a:r>
              <a:rPr lang="en-US" u="sng" dirty="0" smtClean="0"/>
              <a:t>Cottage cheese </a:t>
            </a:r>
            <a:r>
              <a:rPr lang="en-US" dirty="0" smtClean="0"/>
              <a:t>and pineapple</a:t>
            </a:r>
          </a:p>
          <a:p>
            <a:pPr eaLnBrk="1" hangingPunct="1"/>
            <a:r>
              <a:rPr lang="en-US" dirty="0" smtClean="0">
                <a:solidFill>
                  <a:schemeClr val="accent1"/>
                </a:solidFill>
              </a:rPr>
              <a:t>Whole wheat English muffin with </a:t>
            </a:r>
            <a:r>
              <a:rPr lang="en-US" u="sng" dirty="0" smtClean="0">
                <a:solidFill>
                  <a:schemeClr val="accent1"/>
                </a:solidFill>
              </a:rPr>
              <a:t>cheese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</a:p>
          <a:p>
            <a:r>
              <a:rPr lang="en-US" u="sng" dirty="0"/>
              <a:t>Peanut or almond butter </a:t>
            </a:r>
            <a:r>
              <a:rPr lang="en-US" dirty="0"/>
              <a:t>and apple or banana</a:t>
            </a:r>
          </a:p>
          <a:p>
            <a:r>
              <a:rPr lang="en-US" u="sng" dirty="0">
                <a:solidFill>
                  <a:schemeClr val="accent1"/>
                </a:solidFill>
              </a:rPr>
              <a:t>Almonds, walnuts, or cashews</a:t>
            </a:r>
            <a:r>
              <a:rPr lang="en-US" dirty="0">
                <a:solidFill>
                  <a:schemeClr val="accent1"/>
                </a:solidFill>
              </a:rPr>
              <a:t>, raisins, and </a:t>
            </a:r>
            <a:r>
              <a:rPr lang="en-US" dirty="0" smtClean="0">
                <a:solidFill>
                  <a:schemeClr val="accent1"/>
                </a:solidFill>
              </a:rPr>
              <a:t>Cheerios</a:t>
            </a:r>
          </a:p>
          <a:p>
            <a:pPr eaLnBrk="1" hangingPunct="1"/>
            <a:r>
              <a:rPr lang="en-US" dirty="0" smtClean="0"/>
              <a:t>Mini can of </a:t>
            </a:r>
            <a:r>
              <a:rPr lang="en-US" dirty="0" err="1" smtClean="0"/>
              <a:t>flavoured</a:t>
            </a:r>
            <a:r>
              <a:rPr lang="en-US" dirty="0" smtClean="0"/>
              <a:t> tuna and whole wheat pita</a:t>
            </a:r>
          </a:p>
          <a:p>
            <a:pPr eaLnBrk="1" hangingPunct="1"/>
            <a:r>
              <a:rPr lang="en-US" dirty="0" smtClean="0">
                <a:solidFill>
                  <a:schemeClr val="accent1"/>
                </a:solidFill>
              </a:rPr>
              <a:t>Whole grain cereal or oatmeal with </a:t>
            </a:r>
            <a:r>
              <a:rPr lang="en-US" u="sng" dirty="0" smtClean="0">
                <a:solidFill>
                  <a:schemeClr val="accent1"/>
                </a:solidFill>
              </a:rPr>
              <a:t>milk</a:t>
            </a:r>
          </a:p>
          <a:p>
            <a:pPr eaLnBrk="1" hangingPunct="1"/>
            <a:r>
              <a:rPr lang="en-US" dirty="0" smtClean="0"/>
              <a:t>Leftover </a:t>
            </a:r>
            <a:r>
              <a:rPr lang="en-US" u="sng" dirty="0" smtClean="0"/>
              <a:t>chicken</a:t>
            </a:r>
            <a:r>
              <a:rPr lang="en-US" dirty="0" smtClean="0"/>
              <a:t> in a whole wheat wrap</a:t>
            </a:r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7338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Jenny\AppData\Local\Microsoft\Windows\Temporary Internet Files\Content.IE5\LL7J4KKL\MP900049585[1]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204864"/>
            <a:ext cx="2793504" cy="1880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Being Your Best</a:t>
            </a:r>
            <a:endParaRPr lang="en-CA" dirty="0">
              <a:solidFill>
                <a:srgbClr val="99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Foods that give energy &amp; tons of nutrients:</a:t>
            </a:r>
          </a:p>
          <a:p>
            <a:pPr lvl="1"/>
            <a:r>
              <a:rPr lang="en-CA" dirty="0" smtClean="0"/>
              <a:t>Fruits, vegetables, lean meats, yogurt, root veggies, whole grains, nuts, seeds, eggs</a:t>
            </a:r>
          </a:p>
          <a:p>
            <a:pPr lvl="1"/>
            <a:r>
              <a:rPr lang="en-CA" dirty="0" smtClean="0"/>
              <a:t>Eat whole fruit and vegetables instead of        juices (even 100%), purees, fruit/veg “bars”</a:t>
            </a:r>
          </a:p>
          <a:p>
            <a:pPr lvl="1"/>
            <a:r>
              <a:rPr lang="en-CA" dirty="0" smtClean="0"/>
              <a:t>Aim to eat </a:t>
            </a:r>
            <a:r>
              <a:rPr lang="en-CA" dirty="0"/>
              <a:t>5 colours of fruits &amp; vegetables per </a:t>
            </a:r>
            <a:r>
              <a:rPr lang="en-CA" dirty="0" smtClean="0"/>
              <a:t>day</a:t>
            </a:r>
          </a:p>
          <a:p>
            <a:r>
              <a:rPr lang="en-CA" dirty="0" smtClean="0"/>
              <a:t>Foods that can take energy away:</a:t>
            </a:r>
          </a:p>
          <a:p>
            <a:pPr lvl="1"/>
            <a:r>
              <a:rPr lang="en-CA" dirty="0" smtClean="0"/>
              <a:t>Sugary foods, pop, white noodles &amp; rice, white bread &amp; bagels, sugary cereals &amp; granola bars</a:t>
            </a:r>
          </a:p>
        </p:txBody>
      </p:sp>
    </p:spTree>
    <p:extLst>
      <p:ext uri="{BB962C8B-B14F-4D97-AF65-F5344CB8AC3E}">
        <p14:creationId xmlns:p14="http://schemas.microsoft.com/office/powerpoint/2010/main" val="809256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Jenny\AppData\Local\Microsoft\Windows\Temporary Internet Files\Content.IE5\BP47T5LX\MP90041170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455" y="188640"/>
            <a:ext cx="5609044" cy="39964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Jenny\AppData\Local\Microsoft\Windows\Temporary Internet Files\Content.IE5\BP47T5LX\MP90042764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137" y="3777555"/>
            <a:ext cx="3024724" cy="30247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Jenny\AppData\Local\Microsoft\Windows\Temporary Internet Files\Content.IE5\ORQR4S35\MP900424374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455" y="4412637"/>
            <a:ext cx="2451043" cy="24510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89885" y="3777555"/>
            <a:ext cx="1656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VS. </a:t>
            </a:r>
            <a:endParaRPr lang="en-CA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4282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Being Your Best</a:t>
            </a:r>
            <a:endParaRPr lang="en-CA" dirty="0">
              <a:solidFill>
                <a:srgbClr val="99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 smtClean="0"/>
              <a:t>Basic guidelines: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CA" dirty="0" smtClean="0"/>
              <a:t>Include protein at each meal and snack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CA" dirty="0" smtClean="0"/>
              <a:t>Have a handful of nuts or seeds each day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CA" dirty="0" smtClean="0"/>
              <a:t>Try to eat fish (especially salmon, trout &amp; other oily fish) twice/week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CA" dirty="0" smtClean="0"/>
              <a:t>Limit added sugar to less than 20 g (4 </a:t>
            </a:r>
            <a:r>
              <a:rPr lang="en-CA" dirty="0" err="1" smtClean="0"/>
              <a:t>tsp</a:t>
            </a:r>
            <a:r>
              <a:rPr lang="en-CA" dirty="0" smtClean="0"/>
              <a:t>)/day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CA" dirty="0" smtClean="0"/>
              <a:t>Hydrate so that you “pee clear” and choose plain water whenever possible</a:t>
            </a:r>
          </a:p>
        </p:txBody>
      </p:sp>
    </p:spTree>
    <p:extLst>
      <p:ext uri="{BB962C8B-B14F-4D97-AF65-F5344CB8AC3E}">
        <p14:creationId xmlns:p14="http://schemas.microsoft.com/office/powerpoint/2010/main" val="261082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Being Your Best</a:t>
            </a:r>
            <a:endParaRPr lang="en-CA" dirty="0">
              <a:solidFill>
                <a:srgbClr val="99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be healthy, we should try to eat less than </a:t>
            </a:r>
            <a:r>
              <a:rPr lang="en-US" dirty="0">
                <a:solidFill>
                  <a:schemeClr val="accent1"/>
                </a:solidFill>
              </a:rPr>
              <a:t>5 teaspoons (or 20 grams)</a:t>
            </a:r>
            <a:r>
              <a:rPr lang="en-US" dirty="0"/>
              <a:t> of added sugar per day.   Which </a:t>
            </a:r>
            <a:r>
              <a:rPr lang="en-US" dirty="0" smtClean="0"/>
              <a:t>of </a:t>
            </a:r>
            <a:r>
              <a:rPr lang="en-US" dirty="0"/>
              <a:t>the following foods </a:t>
            </a:r>
            <a:r>
              <a:rPr lang="en-US" dirty="0" smtClean="0"/>
              <a:t>contains the most sugar?</a:t>
            </a:r>
            <a:endParaRPr lang="en-US" dirty="0"/>
          </a:p>
        </p:txBody>
      </p:sp>
      <p:pic>
        <p:nvPicPr>
          <p:cNvPr id="26626" name="Picture 2" descr="C:\Users\Jenny\AppData\Local\Microsoft\Windows\Temporary Internet Files\Content.IE5\76GZI8SV\MP900448504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813042"/>
            <a:ext cx="3995936" cy="2663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16016" y="6307195"/>
            <a:ext cx="4198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teaspoon = 4 grams of sugar</a:t>
            </a:r>
            <a:endParaRPr lang="en-C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288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Options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78358" indent="-514350">
              <a:buFont typeface="+mj-lt"/>
              <a:buAutoNum type="alphaUcPeriod"/>
            </a:pPr>
            <a:r>
              <a:rPr lang="en-US" dirty="0"/>
              <a:t>10 oz. (regular) Iced Cap from Tim </a:t>
            </a:r>
            <a:r>
              <a:rPr lang="en-US" dirty="0" smtClean="0"/>
              <a:t>Horton’s</a:t>
            </a:r>
          </a:p>
          <a:p>
            <a:pPr marL="578358" indent="-514350" eaLnBrk="1" hangingPunct="1">
              <a:buFont typeface="+mj-lt"/>
              <a:buAutoNum type="alphaUcPeriod"/>
            </a:pPr>
            <a:r>
              <a:rPr lang="en-US" dirty="0" smtClean="0"/>
              <a:t>Can of cola</a:t>
            </a:r>
          </a:p>
          <a:p>
            <a:pPr marL="578358" indent="-514350" eaLnBrk="1" hangingPunct="1">
              <a:buFont typeface="+mj-lt"/>
              <a:buAutoNum type="alphaUcPeriod"/>
            </a:pPr>
            <a:r>
              <a:rPr lang="en-US" dirty="0" smtClean="0"/>
              <a:t>Small DQ Blizzard</a:t>
            </a:r>
          </a:p>
          <a:p>
            <a:pPr marL="578358" indent="-514350" eaLnBrk="1" hangingPunct="1">
              <a:buFont typeface="+mj-lt"/>
              <a:buAutoNum type="alphaUcPeriod"/>
            </a:pPr>
            <a:r>
              <a:rPr lang="en-US" dirty="0" smtClean="0"/>
              <a:t>Small McDonald’s milkshake</a:t>
            </a:r>
          </a:p>
        </p:txBody>
      </p:sp>
    </p:spTree>
    <p:extLst>
      <p:ext uri="{BB962C8B-B14F-4D97-AF65-F5344CB8AC3E}">
        <p14:creationId xmlns:p14="http://schemas.microsoft.com/office/powerpoint/2010/main" val="2021577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Answer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78358" indent="-514350">
              <a:lnSpc>
                <a:spcPct val="90000"/>
              </a:lnSpc>
              <a:buFont typeface="+mj-lt"/>
              <a:buAutoNum type="alphaUcPeriod"/>
            </a:pPr>
            <a:r>
              <a:rPr lang="en-US" sz="2800" dirty="0"/>
              <a:t>Tim Horton’s Iced Cap:  32 grams = </a:t>
            </a:r>
            <a:r>
              <a:rPr lang="en-US" sz="2800" dirty="0">
                <a:solidFill>
                  <a:schemeClr val="accent1"/>
                </a:solidFill>
              </a:rPr>
              <a:t>8 </a:t>
            </a:r>
            <a:r>
              <a:rPr lang="en-US" sz="2800" dirty="0" err="1" smtClean="0">
                <a:solidFill>
                  <a:schemeClr val="accent1"/>
                </a:solidFill>
              </a:rPr>
              <a:t>tsp</a:t>
            </a:r>
            <a:endParaRPr lang="en-US" sz="2800" dirty="0" smtClean="0"/>
          </a:p>
          <a:p>
            <a:pPr marL="578358" indent="-514350" eaLnBrk="1" hangingPunct="1">
              <a:lnSpc>
                <a:spcPct val="90000"/>
              </a:lnSpc>
              <a:buFont typeface="+mj-lt"/>
              <a:buAutoNum type="alphaUcPeriod"/>
            </a:pPr>
            <a:r>
              <a:rPr lang="en-US" sz="2800" dirty="0" smtClean="0"/>
              <a:t>Can of cola: 42 grams = </a:t>
            </a:r>
            <a:r>
              <a:rPr lang="en-US" sz="2800" dirty="0" smtClean="0">
                <a:solidFill>
                  <a:schemeClr val="accent1"/>
                </a:solidFill>
              </a:rPr>
              <a:t>10.5 </a:t>
            </a:r>
            <a:r>
              <a:rPr lang="en-US" sz="2800" dirty="0" err="1" smtClean="0">
                <a:solidFill>
                  <a:schemeClr val="accent1"/>
                </a:solidFill>
              </a:rPr>
              <a:t>tsp</a:t>
            </a:r>
            <a:endParaRPr lang="en-US" sz="2800" dirty="0" smtClean="0">
              <a:solidFill>
                <a:schemeClr val="accent1"/>
              </a:solidFill>
            </a:endParaRPr>
          </a:p>
          <a:p>
            <a:pPr marL="578358" indent="-514350" eaLnBrk="1" hangingPunct="1">
              <a:lnSpc>
                <a:spcPct val="90000"/>
              </a:lnSpc>
              <a:buFont typeface="+mj-lt"/>
              <a:buAutoNum type="alphaUcPeriod"/>
            </a:pPr>
            <a:r>
              <a:rPr lang="en-US" sz="2800" dirty="0" smtClean="0"/>
              <a:t>Small DQ Blizzard: 61 grams = </a:t>
            </a:r>
            <a:r>
              <a:rPr lang="en-US" sz="2800" dirty="0" smtClean="0">
                <a:solidFill>
                  <a:schemeClr val="accent1"/>
                </a:solidFill>
              </a:rPr>
              <a:t>15 ¼ </a:t>
            </a:r>
            <a:r>
              <a:rPr lang="en-US" sz="2800" dirty="0" err="1" smtClean="0">
                <a:solidFill>
                  <a:schemeClr val="accent1"/>
                </a:solidFill>
              </a:rPr>
              <a:t>tsp</a:t>
            </a:r>
            <a:endParaRPr lang="en-US" sz="2800" dirty="0" smtClean="0">
              <a:solidFill>
                <a:schemeClr val="accent1"/>
              </a:solidFill>
            </a:endParaRPr>
          </a:p>
          <a:p>
            <a:pPr marL="578358" indent="-514350" eaLnBrk="1" hangingPunct="1">
              <a:lnSpc>
                <a:spcPct val="90000"/>
              </a:lnSpc>
              <a:buFont typeface="+mj-lt"/>
              <a:buAutoNum type="alphaUcPeriod"/>
            </a:pPr>
            <a:r>
              <a:rPr lang="en-US" sz="2800" dirty="0" smtClean="0"/>
              <a:t>Small McDonald’s milkshake: 77 grams = </a:t>
            </a:r>
            <a:r>
              <a:rPr lang="en-US" sz="2800" dirty="0" smtClean="0">
                <a:solidFill>
                  <a:schemeClr val="accent1"/>
                </a:solidFill>
              </a:rPr>
              <a:t>19 ¾ </a:t>
            </a:r>
            <a:r>
              <a:rPr lang="en-US" sz="2800" dirty="0" err="1" smtClean="0">
                <a:solidFill>
                  <a:schemeClr val="accent1"/>
                </a:solidFill>
              </a:rPr>
              <a:t>tsp</a:t>
            </a:r>
            <a:endParaRPr lang="en-US" sz="28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683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Overview</a:t>
            </a:r>
            <a:endParaRPr lang="en-CA" dirty="0">
              <a:solidFill>
                <a:srgbClr val="99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A Bit of Nutrition 101</a:t>
            </a:r>
            <a:endParaRPr lang="en-CA" dirty="0"/>
          </a:p>
          <a:p>
            <a:r>
              <a:rPr lang="en-CA" dirty="0" smtClean="0"/>
              <a:t>Understanding Carbohydrates &amp; Blood Sugar</a:t>
            </a:r>
          </a:p>
          <a:p>
            <a:r>
              <a:rPr lang="en-CA" dirty="0" smtClean="0"/>
              <a:t>Protein:  For Fullness &amp; Strength</a:t>
            </a:r>
          </a:p>
          <a:p>
            <a:r>
              <a:rPr lang="en-CA" dirty="0" smtClean="0"/>
              <a:t>Being Your Best</a:t>
            </a:r>
          </a:p>
          <a:p>
            <a:r>
              <a:rPr lang="en-CA" dirty="0" smtClean="0"/>
              <a:t>Should I Be Taking Supplements?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8390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Tips for Cutting Down on Sugar</a:t>
            </a:r>
            <a:endParaRPr lang="en-CA" dirty="0">
              <a:solidFill>
                <a:srgbClr val="99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CA" dirty="0" smtClean="0"/>
              <a:t>If you’re going out for ice cream, stick to a small or junior-sized cone, rather than a shake or ice cream treat</a:t>
            </a:r>
          </a:p>
          <a:p>
            <a:r>
              <a:rPr lang="en-CA" dirty="0" smtClean="0">
                <a:solidFill>
                  <a:schemeClr val="accent1"/>
                </a:solidFill>
              </a:rPr>
              <a:t>Drink plain water more often</a:t>
            </a:r>
          </a:p>
          <a:p>
            <a:r>
              <a:rPr lang="en-CA" dirty="0" smtClean="0"/>
              <a:t>Mix fruit-flavoured (sweetened) yogurts with plain yogurt to cut the added sugar in half</a:t>
            </a:r>
          </a:p>
          <a:p>
            <a:r>
              <a:rPr lang="en-CA" dirty="0" smtClean="0">
                <a:solidFill>
                  <a:schemeClr val="accent1"/>
                </a:solidFill>
              </a:rPr>
              <a:t>Mix chocolate milk with plain white milk</a:t>
            </a:r>
          </a:p>
          <a:p>
            <a:r>
              <a:rPr lang="en-CA" dirty="0" smtClean="0"/>
              <a:t>Look for cereals and granola bars with less than 8 g (2 tsp.) of sugar</a:t>
            </a:r>
          </a:p>
          <a:p>
            <a:r>
              <a:rPr lang="en-CA" dirty="0" smtClean="0">
                <a:solidFill>
                  <a:schemeClr val="accent1"/>
                </a:solidFill>
              </a:rPr>
              <a:t>Buy plain oatmeal or low sugar cereals and add your own sugar if you need to (you’ll probably add less than the people who make it)</a:t>
            </a:r>
            <a:endParaRPr lang="en-CA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28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Being Your Best</a:t>
            </a:r>
            <a:endParaRPr lang="en-CA" dirty="0">
              <a:solidFill>
                <a:srgbClr val="99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Foods for key nutrients:</a:t>
            </a:r>
          </a:p>
          <a:p>
            <a:pPr lvl="1"/>
            <a:r>
              <a:rPr lang="en-CA" dirty="0" smtClean="0"/>
              <a:t>Kale, spinach, Swiss chard, collard greens:  for bones, skin</a:t>
            </a:r>
          </a:p>
          <a:p>
            <a:pPr lvl="1"/>
            <a:r>
              <a:rPr lang="en-CA" dirty="0" smtClean="0"/>
              <a:t>Beets, spinach, celery:  for circulation, endurance</a:t>
            </a:r>
          </a:p>
          <a:p>
            <a:pPr lvl="1"/>
            <a:r>
              <a:rPr lang="en-CA" dirty="0" smtClean="0"/>
              <a:t>Hemp seeds/hearts, chia seeds:  for magnesium (muscle &amp; bone health)</a:t>
            </a:r>
          </a:p>
          <a:p>
            <a:pPr lvl="1"/>
            <a:r>
              <a:rPr lang="en-CA" dirty="0" smtClean="0"/>
              <a:t>Potatoes, sweet potatoes, avocadoes:  for potassium (electrolyte, healthy circulation)</a:t>
            </a:r>
          </a:p>
          <a:p>
            <a:pPr lvl="1"/>
            <a:r>
              <a:rPr lang="en-CA" dirty="0" smtClean="0"/>
              <a:t>Almonds:  skin health, healthy circulation</a:t>
            </a:r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6277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Being Your Best</a:t>
            </a:r>
            <a:endParaRPr lang="en-CA" dirty="0">
              <a:solidFill>
                <a:srgbClr val="99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CA" dirty="0" smtClean="0"/>
              <a:t>Before you hit the gym in the morning, plan a small to medium-sized balanced meal/snack </a:t>
            </a:r>
          </a:p>
          <a:p>
            <a:pPr lvl="1"/>
            <a:r>
              <a:rPr lang="en-CA" dirty="0" smtClean="0"/>
              <a:t>i.e. includes a protein &amp; carbohydrate</a:t>
            </a:r>
          </a:p>
          <a:p>
            <a:pPr lvl="1"/>
            <a:r>
              <a:rPr lang="en-CA" dirty="0" smtClean="0"/>
              <a:t>Why?  For fuel to use during workout, without a spike &amp; crash</a:t>
            </a:r>
          </a:p>
          <a:p>
            <a:pPr lvl="1"/>
            <a:r>
              <a:rPr lang="en-CA" dirty="0" smtClean="0"/>
              <a:t>Examples: </a:t>
            </a:r>
          </a:p>
          <a:p>
            <a:pPr lvl="2"/>
            <a:r>
              <a:rPr lang="en-CA" dirty="0" smtClean="0"/>
              <a:t>Cereal  (less than 8 g sugar/30 g </a:t>
            </a:r>
            <a:r>
              <a:rPr lang="en-CA" dirty="0" err="1" smtClean="0"/>
              <a:t>svg</a:t>
            </a:r>
            <a:r>
              <a:rPr lang="en-CA" dirty="0" smtClean="0"/>
              <a:t>) + milk</a:t>
            </a:r>
          </a:p>
          <a:p>
            <a:pPr lvl="2"/>
            <a:r>
              <a:rPr lang="en-CA" dirty="0" smtClean="0"/>
              <a:t>Oatmeal (pref. plain/slower-cooked) + milk</a:t>
            </a:r>
          </a:p>
          <a:p>
            <a:pPr lvl="2"/>
            <a:r>
              <a:rPr lang="en-CA" dirty="0" smtClean="0"/>
              <a:t>Whole wheat toast/English muffin + cheese or PB</a:t>
            </a:r>
          </a:p>
          <a:p>
            <a:pPr lvl="2"/>
            <a:r>
              <a:rPr lang="en-CA" dirty="0" smtClean="0"/>
              <a:t>Chicken or turkey sandwich/wrap</a:t>
            </a:r>
          </a:p>
          <a:p>
            <a:pPr lvl="2"/>
            <a:r>
              <a:rPr lang="en-CA" dirty="0" smtClean="0"/>
              <a:t>Smoothie w/ milk/yogurt &amp; fruit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1074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Being Your Best</a:t>
            </a:r>
            <a:endParaRPr lang="en-CA" dirty="0">
              <a:solidFill>
                <a:srgbClr val="99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 smtClean="0"/>
              <a:t>During gym, if it is going to be more than 4 </a:t>
            </a:r>
            <a:r>
              <a:rPr lang="en-CA" dirty="0" err="1" smtClean="0"/>
              <a:t>hrs</a:t>
            </a:r>
            <a:r>
              <a:rPr lang="en-CA" dirty="0" smtClean="0"/>
              <a:t> since your last meal, plan a small snack to help energize you for the second half of your workout:</a:t>
            </a:r>
          </a:p>
          <a:p>
            <a:pPr lvl="1"/>
            <a:r>
              <a:rPr lang="en-CA" dirty="0" smtClean="0"/>
              <a:t>Fruit or fruit juice (ok in this case)</a:t>
            </a:r>
          </a:p>
          <a:p>
            <a:pPr lvl="1"/>
            <a:r>
              <a:rPr lang="en-CA" dirty="0" smtClean="0"/>
              <a:t>Yogurt</a:t>
            </a:r>
          </a:p>
          <a:p>
            <a:pPr lvl="1"/>
            <a:r>
              <a:rPr lang="en-CA" dirty="0" smtClean="0"/>
              <a:t>Few bites of sandwich/wrap</a:t>
            </a:r>
          </a:p>
          <a:p>
            <a:pPr lvl="1"/>
            <a:r>
              <a:rPr lang="en-CA" dirty="0" err="1" smtClean="0"/>
              <a:t>Clif</a:t>
            </a:r>
            <a:r>
              <a:rPr lang="en-CA" dirty="0" smtClean="0"/>
              <a:t> bar/Builder’s Bar/Power Bar – about 1/2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5621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Being Your Best</a:t>
            </a:r>
            <a:endParaRPr lang="en-CA" dirty="0">
              <a:solidFill>
                <a:srgbClr val="99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CA" dirty="0" smtClean="0"/>
              <a:t>After your workout:</a:t>
            </a:r>
          </a:p>
          <a:p>
            <a:pPr lvl="1"/>
            <a:r>
              <a:rPr lang="en-CA" dirty="0" smtClean="0"/>
              <a:t>Recover with ~10-20 grams of protein + some carbohydrate within 15-30 minutes </a:t>
            </a:r>
          </a:p>
          <a:p>
            <a:pPr lvl="1"/>
            <a:r>
              <a:rPr lang="en-CA" dirty="0" smtClean="0"/>
              <a:t>Then have your regular meal (lunch or dinner)</a:t>
            </a:r>
          </a:p>
          <a:p>
            <a:pPr lvl="2"/>
            <a:r>
              <a:rPr lang="en-CA" dirty="0" smtClean="0"/>
              <a:t>E.g. ½-3/4 cup Greek yogurt (fruit-flavoured)</a:t>
            </a:r>
          </a:p>
          <a:p>
            <a:pPr lvl="2"/>
            <a:r>
              <a:rPr lang="en-CA" dirty="0" smtClean="0"/>
              <a:t>Banana + 1 cup of milk or soy beverage</a:t>
            </a:r>
          </a:p>
          <a:p>
            <a:pPr lvl="2"/>
            <a:r>
              <a:rPr lang="en-CA" dirty="0" smtClean="0"/>
              <a:t>Smoothie with milk/soy beverage, yogurt, berries, banana – add some spinach?</a:t>
            </a:r>
          </a:p>
          <a:p>
            <a:pPr lvl="2"/>
            <a:r>
              <a:rPr lang="en-CA" dirty="0" smtClean="0"/>
              <a:t>PB/almond butter/cheese &amp; whole grain crackers</a:t>
            </a:r>
          </a:p>
          <a:p>
            <a:pPr lvl="2"/>
            <a:r>
              <a:rPr lang="en-CA" dirty="0" smtClean="0"/>
              <a:t>½ scoop whey protein powder + banana</a:t>
            </a:r>
          </a:p>
          <a:p>
            <a:pPr lvl="2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9432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Being Your Best</a:t>
            </a:r>
            <a:endParaRPr lang="en-CA" dirty="0">
              <a:solidFill>
                <a:srgbClr val="99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For travel:</a:t>
            </a:r>
          </a:p>
          <a:p>
            <a:pPr lvl="1"/>
            <a:r>
              <a:rPr lang="en-CA" dirty="0" smtClean="0"/>
              <a:t>Take responsibility for your nutrition!</a:t>
            </a:r>
          </a:p>
          <a:p>
            <a:pPr lvl="1"/>
            <a:r>
              <a:rPr lang="en-CA" dirty="0" smtClean="0"/>
              <a:t>Pack familiar foods:</a:t>
            </a:r>
          </a:p>
          <a:p>
            <a:pPr lvl="2"/>
            <a:r>
              <a:rPr lang="en-CA" dirty="0" smtClean="0"/>
              <a:t>Oatmeal</a:t>
            </a:r>
          </a:p>
          <a:p>
            <a:pPr lvl="2"/>
            <a:r>
              <a:rPr lang="en-CA" dirty="0" smtClean="0"/>
              <a:t>Nuts, seeds (almonds, walnuts, cashews, pistachios, pumpkin seeds, sunflower seeds) +/- dried fruit (raisins, apricots)</a:t>
            </a:r>
          </a:p>
          <a:p>
            <a:pPr lvl="2"/>
            <a:r>
              <a:rPr lang="en-CA" dirty="0" smtClean="0"/>
              <a:t>Lower sugar granola bars (e.g. Nature Valley, </a:t>
            </a:r>
            <a:r>
              <a:rPr lang="en-CA" dirty="0" err="1" smtClean="0"/>
              <a:t>Kashi</a:t>
            </a:r>
            <a:r>
              <a:rPr lang="en-CA" dirty="0"/>
              <a:t>)</a:t>
            </a:r>
            <a:endParaRPr lang="en-CA" dirty="0" smtClean="0"/>
          </a:p>
          <a:p>
            <a:pPr lvl="2"/>
            <a:r>
              <a:rPr lang="en-CA" dirty="0" smtClean="0"/>
              <a:t>Meal replacement/protein bars (</a:t>
            </a:r>
            <a:r>
              <a:rPr lang="en-CA" dirty="0" err="1" smtClean="0"/>
              <a:t>SimplyBar</a:t>
            </a:r>
            <a:r>
              <a:rPr lang="en-CA" dirty="0" smtClean="0"/>
              <a:t>, </a:t>
            </a:r>
            <a:r>
              <a:rPr lang="en-CA" dirty="0" err="1" smtClean="0"/>
              <a:t>Clif</a:t>
            </a:r>
            <a:r>
              <a:rPr lang="en-CA" dirty="0" smtClean="0"/>
              <a:t>, </a:t>
            </a:r>
            <a:r>
              <a:rPr lang="en-CA" dirty="0" err="1" smtClean="0"/>
              <a:t>PowerBar</a:t>
            </a:r>
            <a:r>
              <a:rPr lang="en-CA" dirty="0" smtClean="0"/>
              <a:t>, Builder’s Bar, etc.)</a:t>
            </a:r>
          </a:p>
          <a:p>
            <a:pPr lvl="1"/>
            <a:endParaRPr lang="en-CA" dirty="0" smtClean="0"/>
          </a:p>
          <a:p>
            <a:pPr lvl="2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7762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I Need a Supplement?</a:t>
            </a:r>
            <a:endParaRPr lang="en-CA" dirty="0">
              <a:solidFill>
                <a:srgbClr val="99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Everyone is different</a:t>
            </a:r>
          </a:p>
          <a:p>
            <a:r>
              <a:rPr lang="en-CA" dirty="0" smtClean="0"/>
              <a:t>Avoid supplementing without a specific purpose</a:t>
            </a:r>
          </a:p>
          <a:p>
            <a:r>
              <a:rPr lang="en-CA" dirty="0" smtClean="0"/>
              <a:t>Having said that, is there is one supplement to take, it should be vitamin D</a:t>
            </a:r>
          </a:p>
          <a:p>
            <a:r>
              <a:rPr lang="en-CA" dirty="0" smtClean="0"/>
              <a:t>Possibly prevent stress fractures, immune system, reduce pain</a:t>
            </a:r>
          </a:p>
          <a:p>
            <a:r>
              <a:rPr lang="en-CA" dirty="0" smtClean="0"/>
              <a:t>Research suggests gymnasts are particularly prone to vitamin D deficiency</a:t>
            </a:r>
          </a:p>
        </p:txBody>
      </p:sp>
    </p:spTree>
    <p:extLst>
      <p:ext uri="{BB962C8B-B14F-4D97-AF65-F5344CB8AC3E}">
        <p14:creationId xmlns:p14="http://schemas.microsoft.com/office/powerpoint/2010/main" val="206657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I Need a Supplement?</a:t>
            </a:r>
            <a:endParaRPr lang="en-CA" dirty="0">
              <a:solidFill>
                <a:srgbClr val="99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Where do we get vitamin D?</a:t>
            </a:r>
          </a:p>
          <a:p>
            <a:pPr lvl="1"/>
            <a:r>
              <a:rPr lang="en-CA" dirty="0" smtClean="0"/>
              <a:t>The sun</a:t>
            </a:r>
          </a:p>
          <a:p>
            <a:r>
              <a:rPr lang="en-CA" dirty="0" smtClean="0"/>
              <a:t>Where don’t we get it from?</a:t>
            </a:r>
          </a:p>
          <a:p>
            <a:pPr lvl="1"/>
            <a:r>
              <a:rPr lang="en-CA" dirty="0" smtClean="0"/>
              <a:t>Food (not much, anyway)</a:t>
            </a:r>
          </a:p>
          <a:p>
            <a:r>
              <a:rPr lang="en-CA" dirty="0" smtClean="0"/>
              <a:t>When do we need it most?</a:t>
            </a:r>
          </a:p>
          <a:p>
            <a:pPr lvl="1"/>
            <a:r>
              <a:rPr lang="en-CA" dirty="0" smtClean="0"/>
              <a:t>Definitely winter (Oct-March), but unless exposed to sun in mid-day without sunscreen for 10-15 minutes most days in summer, then should take it year-round</a:t>
            </a:r>
          </a:p>
        </p:txBody>
      </p:sp>
    </p:spTree>
    <p:extLst>
      <p:ext uri="{BB962C8B-B14F-4D97-AF65-F5344CB8AC3E}">
        <p14:creationId xmlns:p14="http://schemas.microsoft.com/office/powerpoint/2010/main" val="421516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I Need to Supplement?</a:t>
            </a:r>
            <a:endParaRPr lang="en-CA" dirty="0">
              <a:solidFill>
                <a:srgbClr val="99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How much?</a:t>
            </a:r>
          </a:p>
          <a:p>
            <a:pPr lvl="1"/>
            <a:r>
              <a:rPr lang="en-CA" dirty="0" smtClean="0"/>
              <a:t>At least 1000 IU/day</a:t>
            </a:r>
          </a:p>
          <a:p>
            <a:pPr lvl="1"/>
            <a:r>
              <a:rPr lang="en-CA" dirty="0" smtClean="0"/>
              <a:t>Most:  2000-3000 IU/day = 2-3 min summer sun</a:t>
            </a:r>
          </a:p>
          <a:p>
            <a:pPr lvl="1"/>
            <a:r>
              <a:rPr lang="en-CA" dirty="0" smtClean="0"/>
              <a:t>Up to 4000 IU/day is safe</a:t>
            </a:r>
          </a:p>
          <a:p>
            <a:r>
              <a:rPr lang="en-CA" dirty="0" smtClean="0"/>
              <a:t>As drops, tablets, chews</a:t>
            </a:r>
          </a:p>
          <a:p>
            <a:r>
              <a:rPr lang="en-CA" dirty="0" smtClean="0"/>
              <a:t>Ideally with food (50% better absorption)</a:t>
            </a:r>
          </a:p>
          <a:p>
            <a:r>
              <a:rPr lang="en-CA" dirty="0" smtClean="0"/>
              <a:t>Can take several days’ worth at once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1805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I Need to Supplement?</a:t>
            </a:r>
            <a:endParaRPr lang="en-CA" dirty="0">
              <a:solidFill>
                <a:srgbClr val="99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Otherwise, common supplements to consider:</a:t>
            </a:r>
          </a:p>
          <a:p>
            <a:pPr lvl="1"/>
            <a:r>
              <a:rPr lang="en-CA" dirty="0" smtClean="0"/>
              <a:t>Omega-3 fish oil supplement – if not getting enough fish;  natural anti-inflammatory</a:t>
            </a:r>
          </a:p>
          <a:p>
            <a:pPr lvl="1"/>
            <a:r>
              <a:rPr lang="en-CA" dirty="0" smtClean="0"/>
              <a:t>Magnesium – for restless, achy legs/muscles, headaches, or constipation</a:t>
            </a:r>
          </a:p>
          <a:p>
            <a:pPr lvl="1"/>
            <a:r>
              <a:rPr lang="en-CA" dirty="0" smtClean="0"/>
              <a:t>Calcium – for bones</a:t>
            </a:r>
          </a:p>
          <a:p>
            <a:pPr lvl="1"/>
            <a:r>
              <a:rPr lang="en-CA" dirty="0" smtClean="0"/>
              <a:t>Multivitamin – if picky eater, allergies, missing food groups</a:t>
            </a:r>
          </a:p>
        </p:txBody>
      </p:sp>
    </p:spTree>
    <p:extLst>
      <p:ext uri="{BB962C8B-B14F-4D97-AF65-F5344CB8AC3E}">
        <p14:creationId xmlns:p14="http://schemas.microsoft.com/office/powerpoint/2010/main" val="158640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Does My Food Do For Me?</a:t>
            </a:r>
            <a:endParaRPr lang="en-CA" dirty="0">
              <a:solidFill>
                <a:srgbClr val="99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CA" dirty="0" smtClean="0"/>
              <a:t>Food &amp; nutrition plays a huge role in gymnastics:</a:t>
            </a:r>
          </a:p>
          <a:p>
            <a:pPr lvl="1"/>
            <a:r>
              <a:rPr lang="en-CA" dirty="0" smtClean="0"/>
              <a:t>Your day-to-day energy</a:t>
            </a:r>
          </a:p>
          <a:p>
            <a:pPr lvl="1"/>
            <a:r>
              <a:rPr lang="en-CA" dirty="0" smtClean="0"/>
              <a:t>Your fuel for training &amp; competition</a:t>
            </a:r>
          </a:p>
          <a:p>
            <a:pPr lvl="1"/>
            <a:r>
              <a:rPr lang="en-CA" dirty="0" smtClean="0"/>
              <a:t>Your strength, recovery, and ability to tolerate long hours of training</a:t>
            </a:r>
          </a:p>
          <a:p>
            <a:pPr lvl="1"/>
            <a:r>
              <a:rPr lang="en-CA" dirty="0" smtClean="0"/>
              <a:t>Your endurance:  your last tumbling pass, your bars dismount, your last event of the day (or meet)</a:t>
            </a:r>
          </a:p>
          <a:p>
            <a:pPr lvl="1"/>
            <a:r>
              <a:rPr lang="en-CA" dirty="0" smtClean="0"/>
              <a:t>Your likelihood of getting injured, or sick</a:t>
            </a:r>
          </a:p>
          <a:p>
            <a:pPr lvl="1"/>
            <a:r>
              <a:rPr lang="en-CA" dirty="0" smtClean="0"/>
              <a:t>How you feel on competition day</a:t>
            </a:r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3799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YOU!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18872" indent="0" algn="ctr">
              <a:buNone/>
            </a:pPr>
            <a:endParaRPr lang="en-US" dirty="0" smtClean="0">
              <a:solidFill>
                <a:srgbClr val="003399"/>
              </a:solidFill>
            </a:endParaRPr>
          </a:p>
          <a:p>
            <a:pPr marL="118872" indent="0" algn="ctr">
              <a:buNone/>
            </a:pPr>
            <a:r>
              <a:rPr lang="en-US" dirty="0" smtClean="0">
                <a:solidFill>
                  <a:srgbClr val="003399"/>
                </a:solidFill>
              </a:rPr>
              <a:t>www.jennifersygo.com</a:t>
            </a:r>
          </a:p>
          <a:p>
            <a:pPr marL="118872" indent="0" algn="ctr">
              <a:buNone/>
            </a:pPr>
            <a:r>
              <a:rPr lang="en-US" dirty="0" smtClean="0">
                <a:solidFill>
                  <a:srgbClr val="003399"/>
                </a:solidFill>
              </a:rPr>
              <a:t>www.clevelandclinic.ca</a:t>
            </a:r>
          </a:p>
          <a:p>
            <a:pPr marL="118872" indent="0" algn="ctr">
              <a:buNone/>
            </a:pPr>
            <a:endParaRPr lang="en-US" dirty="0">
              <a:solidFill>
                <a:srgbClr val="003399"/>
              </a:solidFill>
            </a:endParaRPr>
          </a:p>
          <a:p>
            <a:pPr marL="118872" indent="0" algn="ctr">
              <a:buNone/>
            </a:pPr>
            <a:r>
              <a:rPr lang="en-US" dirty="0" smtClean="0">
                <a:solidFill>
                  <a:srgbClr val="003399"/>
                </a:solidFill>
              </a:rPr>
              <a:t>jsygo@rogers.com</a:t>
            </a:r>
          </a:p>
          <a:p>
            <a:pPr marL="118872" indent="0" algn="ctr">
              <a:buNone/>
            </a:pPr>
            <a:r>
              <a:rPr lang="en-US" dirty="0" smtClean="0">
                <a:solidFill>
                  <a:srgbClr val="003399"/>
                </a:solidFill>
              </a:rPr>
              <a:t>Twitter:  @</a:t>
            </a:r>
            <a:r>
              <a:rPr lang="en-US" dirty="0" err="1" smtClean="0">
                <a:solidFill>
                  <a:srgbClr val="003399"/>
                </a:solidFill>
              </a:rPr>
              <a:t>JenniferSygo</a:t>
            </a:r>
            <a:endParaRPr lang="en-US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77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Start:  Understanding Calories</a:t>
            </a:r>
            <a:endParaRPr lang="en-CA" dirty="0">
              <a:solidFill>
                <a:srgbClr val="99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We measure all of the energy we use in calories</a:t>
            </a:r>
          </a:p>
          <a:p>
            <a:r>
              <a:rPr lang="en-CA" dirty="0" smtClean="0"/>
              <a:t>We measure all of the energy we obtain from food in calories</a:t>
            </a:r>
          </a:p>
          <a:p>
            <a:r>
              <a:rPr lang="en-CA" dirty="0" smtClean="0"/>
              <a:t>Calories come from three sources:</a:t>
            </a:r>
          </a:p>
          <a:p>
            <a:pPr lvl="1"/>
            <a:r>
              <a:rPr lang="en-CA" dirty="0" smtClean="0"/>
              <a:t>Carbohydrates</a:t>
            </a:r>
          </a:p>
          <a:p>
            <a:pPr lvl="1"/>
            <a:r>
              <a:rPr lang="en-CA" dirty="0" smtClean="0"/>
              <a:t>Protein</a:t>
            </a:r>
          </a:p>
          <a:p>
            <a:pPr lvl="1"/>
            <a:r>
              <a:rPr lang="en-CA" dirty="0" smtClean="0"/>
              <a:t>Fats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2369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Start:  Understanding Blood Sugar </a:t>
            </a:r>
            <a:endParaRPr lang="en-CA" dirty="0">
              <a:solidFill>
                <a:srgbClr val="99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dirty="0" smtClean="0"/>
              <a:t>Carbohydrate-containing foods ultimately break down into sugar (glucose) in our body</a:t>
            </a:r>
          </a:p>
          <a:p>
            <a:r>
              <a:rPr lang="en-CA" dirty="0" smtClean="0"/>
              <a:t>The good:</a:t>
            </a:r>
          </a:p>
          <a:p>
            <a:pPr lvl="1"/>
            <a:r>
              <a:rPr lang="en-CA" dirty="0" smtClean="0"/>
              <a:t>Sugar provides our brains with energy to think, and our muscles with energy when we train</a:t>
            </a:r>
          </a:p>
          <a:p>
            <a:r>
              <a:rPr lang="en-CA" dirty="0" smtClean="0"/>
              <a:t>The not-so-good:</a:t>
            </a:r>
          </a:p>
          <a:p>
            <a:pPr lvl="1"/>
            <a:r>
              <a:rPr lang="en-CA" dirty="0" smtClean="0"/>
              <a:t>Foods that trigger a spike in blood sugar can also cause a crash, triggering hunger, cravings, and fatigue</a:t>
            </a:r>
          </a:p>
          <a:p>
            <a:pPr lvl="1"/>
            <a:r>
              <a:rPr lang="en-CA" dirty="0" smtClean="0"/>
              <a:t>Blood sugars that run too high for too long can trigger the storage of excess sugars as fat in our body</a:t>
            </a:r>
          </a:p>
          <a:p>
            <a:pPr marL="457200" lvl="1" indent="0">
              <a:buNone/>
            </a:pP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350474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Jenny\AppData\Local\Microsoft\Windows\Temporary Internet Files\Content.IE5\K5WKY4DN\MP90040251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080" y="4149080"/>
            <a:ext cx="2708920" cy="270892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Jenny\AppData\Local\Microsoft\Windows\Temporary Internet Files\Content.IE5\BP47T5LX\MP900448459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42048"/>
            <a:ext cx="3923928" cy="2615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Understanding Carbohydrates</a:t>
            </a:r>
            <a:endParaRPr lang="en-CA" dirty="0">
              <a:solidFill>
                <a:srgbClr val="99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Foods that trigger this spike &amp; crash are called “high glycemic” foods, e.g.</a:t>
            </a:r>
          </a:p>
          <a:p>
            <a:pPr lvl="1"/>
            <a:r>
              <a:rPr lang="en-CA" dirty="0" smtClean="0"/>
              <a:t>Foods make from corn or white rice, e.g. Corn Flakes, Rice </a:t>
            </a:r>
            <a:r>
              <a:rPr lang="en-CA" dirty="0" err="1" smtClean="0"/>
              <a:t>Krispies</a:t>
            </a:r>
            <a:r>
              <a:rPr lang="en-CA" dirty="0" smtClean="0"/>
              <a:t>, white rice, rice crackers</a:t>
            </a:r>
          </a:p>
          <a:p>
            <a:pPr lvl="1"/>
            <a:r>
              <a:rPr lang="en-CA" dirty="0" smtClean="0"/>
              <a:t>Foods made from white flour, e.g. crackers, pancakes, waffles, white bread, pitas, bagels</a:t>
            </a:r>
          </a:p>
          <a:p>
            <a:pPr lvl="1"/>
            <a:r>
              <a:rPr lang="en-CA" dirty="0" smtClean="0"/>
              <a:t>Boiled potatoes without the skin</a:t>
            </a:r>
          </a:p>
          <a:p>
            <a:pPr lvl="1"/>
            <a:r>
              <a:rPr lang="en-CA" dirty="0" smtClean="0"/>
              <a:t>Candy, pop, and other foods made from sugar </a:t>
            </a:r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4945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Understanding Carbohydrates</a:t>
            </a:r>
            <a:endParaRPr lang="en-CA" dirty="0">
              <a:solidFill>
                <a:srgbClr val="99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How can we keep blood sugar from spiking and crashing?  i.e. how can we keep our energy even, and prevent hunger &amp; cravings?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CA" dirty="0" smtClean="0"/>
              <a:t>Choose carbohydrates that are made from whole, unrefined grains, beans/legumes, or whole fruits &amp; vegetables – i.e. “lower glycemic”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CA" dirty="0" smtClean="0"/>
              <a:t>Keep portions of carb foods moderate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CA" dirty="0" smtClean="0"/>
              <a:t>Balance carbohydrates with protein, and/or with healthy fats</a:t>
            </a:r>
          </a:p>
          <a:p>
            <a:pPr lvl="2"/>
            <a:r>
              <a:rPr lang="en-CA" dirty="0" smtClean="0"/>
              <a:t>Both (and fibre) slow the breakdown of carbs into sugar</a:t>
            </a:r>
          </a:p>
        </p:txBody>
      </p:sp>
    </p:spTree>
    <p:extLst>
      <p:ext uri="{BB962C8B-B14F-4D97-AF65-F5344CB8AC3E}">
        <p14:creationId xmlns:p14="http://schemas.microsoft.com/office/powerpoint/2010/main" val="419536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Understanding Carbohydrates</a:t>
            </a:r>
            <a:endParaRPr lang="en-CA" dirty="0">
              <a:solidFill>
                <a:srgbClr val="99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So, how much carbohydrate does a gymnast need?</a:t>
            </a:r>
          </a:p>
          <a:p>
            <a:pPr lvl="1"/>
            <a:r>
              <a:rPr lang="en-CA" dirty="0" smtClean="0"/>
              <a:t>Runners, swimmers, triathletes:  LOTS!</a:t>
            </a:r>
          </a:p>
          <a:p>
            <a:pPr lvl="1"/>
            <a:r>
              <a:rPr lang="en-CA" dirty="0" smtClean="0"/>
              <a:t>Gymnasts….not so much!</a:t>
            </a:r>
          </a:p>
          <a:p>
            <a:pPr lvl="1"/>
            <a:r>
              <a:rPr lang="en-CA" dirty="0" smtClean="0"/>
              <a:t>Rough guideline:  1-2 servings per meal</a:t>
            </a:r>
          </a:p>
          <a:p>
            <a:pPr lvl="2"/>
            <a:r>
              <a:rPr lang="en-CA" dirty="0" smtClean="0"/>
              <a:t>1 serving = 1 slice of bread, ½ cup of cooked rice, pasta, quinoa, sweet potato, potato, ½ large wrap, 1/3 bagel, 4-8 crackers</a:t>
            </a:r>
          </a:p>
        </p:txBody>
      </p:sp>
      <p:pic>
        <p:nvPicPr>
          <p:cNvPr id="1026" name="Picture 2" descr="C:\Users\Jenny\AppData\Local\Microsoft\Windows\Temporary Internet Files\Content.IE5\K5WKY4DN\MP90017794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085184"/>
            <a:ext cx="2227176" cy="1484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Jenny\AppData\Local\Microsoft\Windows\Temporary Internet Files\Content.IE5\NKBK0C0E\MP900424373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085184"/>
            <a:ext cx="1440160" cy="1440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63072" y="5517232"/>
            <a:ext cx="797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VS.</a:t>
            </a:r>
            <a:endParaRPr lang="en-CA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396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Understanding Blood Sugar</a:t>
            </a:r>
            <a:endParaRPr lang="en-CA" dirty="0">
              <a:solidFill>
                <a:srgbClr val="99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2231781"/>
              </p:ext>
            </p:extLst>
          </p:nvPr>
        </p:nvGraphicFramePr>
        <p:xfrm>
          <a:off x="457200" y="1600200"/>
          <a:ext cx="8229600" cy="4516120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INSTEAD</a:t>
                      </a:r>
                      <a:r>
                        <a:rPr lang="en-CA" baseline="0" dirty="0" smtClean="0"/>
                        <a:t> OF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TRY CHOOSING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White bagel (3</a:t>
                      </a:r>
                      <a:r>
                        <a:rPr lang="en-CA" baseline="0" dirty="0" smtClean="0"/>
                        <a:t> slices of bread)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2 slices whole wheat bread + turkey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2</a:t>
                      </a:r>
                      <a:r>
                        <a:rPr lang="en-CA" baseline="0" dirty="0" smtClean="0"/>
                        <a:t> cups of w</a:t>
                      </a:r>
                      <a:r>
                        <a:rPr lang="en-CA" dirty="0" smtClean="0"/>
                        <a:t>hite</a:t>
                      </a:r>
                      <a:r>
                        <a:rPr lang="en-CA" baseline="0" dirty="0" smtClean="0"/>
                        <a:t> rice with veggies &amp; sauce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1 cup of quinoa with chicken</a:t>
                      </a:r>
                      <a:r>
                        <a:rPr lang="en-CA" baseline="0" dirty="0" smtClean="0"/>
                        <a:t> &amp; veggies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3 pancakes or waffles w/ syrup &amp; juice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2 eggs (or whites) + 1 pancake</a:t>
                      </a:r>
                      <a:r>
                        <a:rPr lang="en-CA" baseline="0" dirty="0" smtClean="0"/>
                        <a:t> with Greek yogurt topping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Corn Flakes,</a:t>
                      </a:r>
                      <a:r>
                        <a:rPr lang="en-CA" baseline="0" dirty="0" smtClean="0"/>
                        <a:t> Special K, or Rice </a:t>
                      </a:r>
                      <a:r>
                        <a:rPr lang="en-CA" baseline="0" dirty="0" err="1" smtClean="0"/>
                        <a:t>Krispies</a:t>
                      </a:r>
                      <a:r>
                        <a:rPr lang="en-CA" baseline="0" dirty="0" smtClean="0"/>
                        <a:t> + milk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Oatmeal (not instant) with milk/soy milk +</a:t>
                      </a:r>
                      <a:r>
                        <a:rPr lang="en-CA" baseline="0" dirty="0" smtClean="0"/>
                        <a:t> walnuts or almonds, hemp or chia seeds 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Juice/Fruit</a:t>
                      </a:r>
                      <a:r>
                        <a:rPr lang="en-CA" baseline="0" dirty="0" smtClean="0"/>
                        <a:t> drink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Water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White</a:t>
                      </a:r>
                      <a:r>
                        <a:rPr lang="en-CA" baseline="0" dirty="0" smtClean="0"/>
                        <a:t> c</a:t>
                      </a:r>
                      <a:r>
                        <a:rPr lang="en-CA" dirty="0" smtClean="0"/>
                        <a:t>rackers &amp; dip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Carrots &amp; hummus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Smoothie made from pureed fruit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Smoothie made from fruit with milk/soy</a:t>
                      </a:r>
                      <a:r>
                        <a:rPr lang="en-CA" baseline="0" dirty="0" smtClean="0"/>
                        <a:t> milk, Greek yogurt, or protein powder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Granola</a:t>
                      </a:r>
                      <a:r>
                        <a:rPr lang="en-CA" baseline="0" dirty="0" smtClean="0"/>
                        <a:t> bar or cereal bar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Whole</a:t>
                      </a:r>
                      <a:r>
                        <a:rPr lang="en-CA" baseline="0" dirty="0" smtClean="0"/>
                        <a:t> fruit + handful of nuts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Boiled</a:t>
                      </a:r>
                      <a:r>
                        <a:rPr lang="en-CA" baseline="0" dirty="0" smtClean="0"/>
                        <a:t> white potatoes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Beans, lentils, or chick peas</a:t>
                      </a:r>
                      <a:endParaRPr lang="en-CA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200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2732</TotalTime>
  <Words>1925</Words>
  <Application>Microsoft Office PowerPoint</Application>
  <PresentationFormat>On-screen Show (4:3)</PresentationFormat>
  <Paragraphs>222</Paragraphs>
  <Slides>30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FUEL FOR SPORT Eating Well for Elite Gymnastics</vt:lpstr>
      <vt:lpstr>Overview</vt:lpstr>
      <vt:lpstr>What Does My Food Do For Me?</vt:lpstr>
      <vt:lpstr>To Start:  Understanding Calories</vt:lpstr>
      <vt:lpstr>To Start:  Understanding Blood Sugar </vt:lpstr>
      <vt:lpstr>Understanding Carbohydrates</vt:lpstr>
      <vt:lpstr>Understanding Carbohydrates</vt:lpstr>
      <vt:lpstr>Understanding Carbohydrates</vt:lpstr>
      <vt:lpstr>Understanding Blood Sugar</vt:lpstr>
      <vt:lpstr>Understanding Protein</vt:lpstr>
      <vt:lpstr>Eating for Energy</vt:lpstr>
      <vt:lpstr>Meal Timing &amp; Balanced Snacking</vt:lpstr>
      <vt:lpstr>Balanced Snack Ideas</vt:lpstr>
      <vt:lpstr>Being Your Best</vt:lpstr>
      <vt:lpstr>PowerPoint Presentation</vt:lpstr>
      <vt:lpstr>Being Your Best</vt:lpstr>
      <vt:lpstr>Being Your Best</vt:lpstr>
      <vt:lpstr>Options</vt:lpstr>
      <vt:lpstr>Answer</vt:lpstr>
      <vt:lpstr>Tips for Cutting Down on Sugar</vt:lpstr>
      <vt:lpstr>Being Your Best</vt:lpstr>
      <vt:lpstr>Being Your Best</vt:lpstr>
      <vt:lpstr>Being Your Best</vt:lpstr>
      <vt:lpstr>Being Your Best</vt:lpstr>
      <vt:lpstr>Being Your Best</vt:lpstr>
      <vt:lpstr>Do I Need a Supplement?</vt:lpstr>
      <vt:lpstr>Do I Need a Supplement?</vt:lpstr>
      <vt:lpstr>Do I Need to Supplement?</vt:lpstr>
      <vt:lpstr>Do I Need to Supplement?</vt:lpstr>
      <vt:lpstr>THANK YOU!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FUEL FOR SPORT Eating Well for Elite Gymnastics</dc:title>
  <dc:creator>Jenny</dc:creator>
  <cp:lastModifiedBy>Kyna Fletcher</cp:lastModifiedBy>
  <cp:revision>44</cp:revision>
  <dcterms:created xsi:type="dcterms:W3CDTF">2013-08-12T01:49:54Z</dcterms:created>
  <dcterms:modified xsi:type="dcterms:W3CDTF">2013-10-29T21:15:34Z</dcterms:modified>
</cp:coreProperties>
</file>